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51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711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FontTx/>
      <a:buNone/>
      <a:defRPr kumimoji="0" sz="1800" b="0" i="0" u="none" strike="noStrike" cap="none" spc="0" normalizeH="0" baseline="0"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FontTx/>
      <a:buNone/>
      <a:defRPr kumimoji="0" sz="1800" b="0" i="0" u="none" strike="noStrike" cap="none" spc="0" normalizeH="0" baseline="0"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FontTx/>
      <a:buNone/>
      <a:defRPr kumimoji="0" sz="1800" b="0" i="0" u="none" strike="noStrike" cap="none" spc="0" normalizeH="0" baseline="0"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FontTx/>
      <a:buNone/>
      <a:defRPr kumimoji="0" sz="1800" b="0" i="0" u="none" strike="noStrike" cap="none" spc="0" normalizeH="0" baseline="0"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FontTx/>
      <a:buNone/>
      <a:defRPr kumimoji="0" sz="1800" b="0" i="0" u="none" strike="noStrike" cap="none" spc="0" normalizeH="0" baseline="0"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FontTx/>
      <a:buNone/>
      <a:defRPr kumimoji="0" sz="1800" b="0" i="0" u="none" strike="noStrike" cap="none" spc="0" normalizeH="0" baseline="0"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FontTx/>
      <a:buNone/>
      <a:defRPr kumimoji="0" sz="1800" b="0" i="0" u="none" strike="noStrike" cap="none" spc="0" normalizeH="0" baseline="0"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FontTx/>
      <a:buNone/>
      <a:defRPr kumimoji="0" sz="1800" b="0" i="0" u="none" strike="noStrike" cap="none" spc="0" normalizeH="0" baseline="0"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FontTx/>
      <a:buNone/>
      <a:defRPr kumimoji="0" sz="1800" b="0" i="0" u="none" strike="noStrike" cap="none" spc="0" normalizeH="0" baseline="0"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FontTx/>
      <a:buNone/>
      <a:defRPr kumimoji="0" sz="1800" b="0" i="0" u="none" strike="noStrike" cap="none" spc="0" normalizeH="0" baseline="0"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4C3C2611-4C71-4FC5-86AE-919BDF0F9419}" styleName="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33BA23B1-9221-436E-865A-0063620EA4FD}" styleName="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CF821DB8-F4EB-4A41-A1BA-3FCAFE7338EE}" styleName="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/>
            </a:ln>
          </a:left>
          <a:right>
            <a:ln w="12700" cap="flat">
              <a:noFill/>
              <a:miter/>
            </a:ln>
          </a:right>
          <a:top>
            <a:ln w="12700" cap="flat">
              <a:noFill/>
              <a:miter/>
            </a:ln>
          </a:top>
          <a:bottom>
            <a:ln w="12700" cap="flat">
              <a:noFill/>
              <a:miter/>
            </a:ln>
          </a:bottom>
          <a:insideH>
            <a:ln w="12700" cap="flat">
              <a:noFill/>
              <a:miter/>
            </a:ln>
          </a:insideH>
          <a:insideV>
            <a:ln w="12700" cap="flat">
              <a:noFill/>
              <a:miter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/>
            </a:ln>
          </a:left>
          <a:right>
            <a:ln w="12700" cap="flat">
              <a:noFill/>
              <a:miter/>
            </a:ln>
          </a:right>
          <a:top>
            <a:ln w="12700" cap="flat">
              <a:noFill/>
              <a:miter/>
            </a:ln>
          </a:top>
          <a:bottom>
            <a:ln w="12700" cap="flat">
              <a:noFill/>
              <a:miter/>
            </a:ln>
          </a:bottom>
          <a:insideH>
            <a:ln w="12700" cap="flat">
              <a:noFill/>
              <a:miter/>
            </a:ln>
          </a:insideH>
          <a:insideV>
            <a:ln w="12700" cap="flat">
              <a:noFill/>
              <a:miter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/>
            </a:ln>
          </a:left>
          <a:right>
            <a:ln w="12700" cap="flat">
              <a:noFill/>
              <a:miter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/>
            </a:ln>
          </a:insideH>
          <a:insideV>
            <a:ln w="12700" cap="flat">
              <a:noFill/>
              <a:miter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/>
            </a:ln>
          </a:left>
          <a:right>
            <a:ln w="12700" cap="flat">
              <a:noFill/>
              <a:miter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/>
            </a:ln>
          </a:insideH>
          <a:insideV>
            <a:ln w="12700" cap="flat">
              <a:noFill/>
              <a:miter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379"/>
        <p:guide pos="31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presProps" Target="presProps.xml"  /><Relationship Id="rId13" Type="http://schemas.openxmlformats.org/officeDocument/2006/relationships/viewProps" Target="viewProps.xml"  /><Relationship Id="rId14" Type="http://schemas.openxmlformats.org/officeDocument/2006/relationships/theme" Target="theme/theme1.xml"  /><Relationship Id="rId15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 noTextEdit="1"/>
          </p:cNvSpPr>
          <p:nvPr>
            <p:ph type="sldImg" idx="0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sldNum" sz="quarter" idx="2"/>
          </p:nvPr>
        </p:nvSpPr>
        <p:spPr>
          <a:xfrm>
            <a:off x="9380537" y="6994525"/>
            <a:ext cx="190501" cy="195647"/>
          </a:xfrm>
          <a:prstGeom prst="rect">
            <a:avLst/>
          </a:prstGeom>
        </p:spPr>
        <p:txBody>
          <a:bodyPr/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1.xml"  /><Relationship Id="rId2" Type="http://schemas.openxmlformats.org/officeDocument/2006/relationships/slideLayout" Target="../slideLayouts/slideLayout1.xml"  /><Relationship Id="rId3" Type="http://schemas.openxmlformats.org/officeDocument/2006/relationships/slideLayout" Target="../slideLayouts/slideLayout2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503237" y="301625"/>
            <a:ext cx="9066213" cy="1257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503237" y="1768475"/>
            <a:ext cx="9066213" cy="4984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7227887" y="6886575"/>
            <a:ext cx="266974" cy="2592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defTabSz="91440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342900" marR="0" indent="1143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342900" marR="0" indent="5715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342900" marR="0" indent="10287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342900" marR="0" indent="14859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342900" marR="0" indent="19431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42900" marR="0" indent="24003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2900" marR="0" indent="28575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42900" marR="0" indent="33147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9144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Relationship Id="rId3" Type="http://schemas.openxmlformats.org/officeDocument/2006/relationships/image" Target="../media/image3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Relationship Id="rId3" Type="http://schemas.openxmlformats.org/officeDocument/2006/relationships/image" Target="../media/image6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7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8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9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0.jpeg"  /><Relationship Id="rId3" Type="http://schemas.openxmlformats.org/officeDocument/2006/relationships/image" Target="../media/image11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2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3.png"  /><Relationship Id="rId3" Type="http://schemas.openxmlformats.org/officeDocument/2006/relationships/image" Target="../media/image14.png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 idx="4294967295"/>
          </p:nvPr>
        </p:nvSpPr>
        <p:spPr>
          <a:xfrm>
            <a:off x="503237" y="217487"/>
            <a:ext cx="9070976" cy="1262063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4100">
                <a:solidFill>
                  <a:srgbClr val="FFFFFF"/>
                </a:solidFill>
              </a:defRPr>
            </a:lvl1pPr>
          </a:lstStyle>
          <a:p>
            <a:pPr/>
            <a:r>
              <a:t>Nigeria</a:t>
            </a:r>
          </a:p>
        </p:txBody>
      </p:sp>
      <p:sp>
        <p:nvSpPr>
          <p:cNvPr id="30" name="Shape 30"/>
          <p:cNvSpPr/>
          <p:nvPr>
            <p:ph type="body" idx="4294967295"/>
          </p:nvPr>
        </p:nvSpPr>
        <p:spPr>
          <a:xfrm>
            <a:off x="503237" y="2165350"/>
            <a:ext cx="9070976" cy="4278313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spcBef>
                <a:spcPts val="0"/>
              </a:spcBef>
              <a:tabLst>
                <a:tab pos="711200" algn="l"/>
                <a:tab pos="1435100" algn="l"/>
                <a:tab pos="2159000" algn="l"/>
                <a:tab pos="2882900" algn="l"/>
                <a:tab pos="3606800" algn="l"/>
                <a:tab pos="4343400" algn="l"/>
                <a:tab pos="5054600" algn="l"/>
                <a:tab pos="5778500" algn="l"/>
                <a:tab pos="6502400" algn="l"/>
                <a:tab pos="7226300" algn="l"/>
                <a:tab pos="79502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</a:defRPr>
            </a:pPr>
            <a:r>
              <a:t>Action Plan </a:t>
            </a:r>
          </a:p>
          <a:p>
            <a:pPr marL="0" indent="0" algn="ctr">
              <a:spcBef>
                <a:spcPts val="0"/>
              </a:spcBef>
              <a:tabLst>
                <a:tab pos="711200" algn="l"/>
                <a:tab pos="1435100" algn="l"/>
                <a:tab pos="2159000" algn="l"/>
                <a:tab pos="2882900" algn="l"/>
                <a:tab pos="3606800" algn="l"/>
                <a:tab pos="4343400" algn="l"/>
                <a:tab pos="5054600" algn="l"/>
                <a:tab pos="5778500" algn="l"/>
                <a:tab pos="6502400" algn="l"/>
                <a:tab pos="7226300" algn="l"/>
                <a:tab pos="79502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</a:defRPr>
            </a:pPr>
            <a:r>
              <a:t>on the Adoption of Digital Agriculture</a:t>
            </a:r>
          </a:p>
        </p:txBody>
      </p:sp>
      <p:pic>
        <p:nvPicPr>
          <p:cNvPr id="31" name="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51982" y="63500"/>
            <a:ext cx="2050662" cy="1570038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image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0264" y="170557"/>
            <a:ext cx="1811740" cy="15264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4100">
                <a:solidFill>
                  <a:srgbClr val="FFFFFF"/>
                </a:solidFill>
              </a:defRPr>
            </a:lvl1pPr>
          </a:lstStyle>
          <a:p>
            <a:pPr/>
            <a:r>
              <a:t>Key Ideas</a:t>
            </a:r>
          </a:p>
        </p:txBody>
      </p:sp>
      <p:sp>
        <p:nvSpPr>
          <p:cNvPr id="35" name="Shape 35"/>
          <p:cNvSpPr/>
          <p:nvPr>
            <p:ph type="body" idx="4294967295"/>
          </p:nvPr>
        </p:nvSpPr>
        <p:spPr>
          <a:xfrm>
            <a:off x="503237" y="2165350"/>
            <a:ext cx="9070976" cy="4278313"/>
          </a:xfrm>
          <a:prstGeom prst="rect">
            <a:avLst/>
          </a:prstGeom>
        </p:spPr>
        <p:txBody>
          <a:bodyPr/>
          <a:lstStyle/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>
                <a:solidFill>
                  <a:srgbClr val="FFFFFF"/>
                </a:solidFill>
              </a:defRPr>
            </a:pPr>
            <a:r>
              <a:t>Application of Digital Agriculture Technologies</a:t>
            </a:r>
          </a:p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>
                <a:solidFill>
                  <a:srgbClr val="FFFFFF"/>
                </a:solidFill>
              </a:defRPr>
            </a:pPr>
            <a:r>
              <a:t>Leverage on Partnership and collaboration</a:t>
            </a:r>
          </a:p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>
                <a:solidFill>
                  <a:srgbClr val="FFFFFF"/>
                </a:solidFill>
              </a:defRPr>
            </a:pPr>
            <a:r>
              <a:t>Provision of digital devices to Facilitators/Extension Agents/farmers</a:t>
            </a:r>
          </a:p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>
                <a:solidFill>
                  <a:srgbClr val="FFFFFF"/>
                </a:solidFill>
              </a:defRPr>
            </a:pPr>
            <a:r>
              <a:t>Continuous Capacity and Skill development on digital literacy is necessary</a:t>
            </a:r>
          </a:p>
        </p:txBody>
      </p:sp>
      <p:pic>
        <p:nvPicPr>
          <p:cNvPr id="36" name="Image result for symbol for takeaway.jpg" descr="Image result for symbol for takeaway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6922" y="103534"/>
            <a:ext cx="1614231" cy="15476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4100">
                <a:solidFill>
                  <a:srgbClr val="FFFFFF"/>
                </a:solidFill>
              </a:defRPr>
            </a:lvl1pPr>
          </a:lstStyle>
          <a:p>
            <a:pPr/>
            <a:r>
              <a:t>  Agribusiness Constraints</a:t>
            </a:r>
          </a:p>
        </p:txBody>
      </p:sp>
      <p:sp>
        <p:nvSpPr>
          <p:cNvPr id="39" name="Shape 39"/>
          <p:cNvSpPr/>
          <p:nvPr>
            <p:ph type="body" idx="4294967295"/>
          </p:nvPr>
        </p:nvSpPr>
        <p:spPr>
          <a:xfrm>
            <a:off x="503237" y="2165350"/>
            <a:ext cx="9070976" cy="4278313"/>
          </a:xfrm>
          <a:prstGeom prst="rect">
            <a:avLst/>
          </a:prstGeom>
        </p:spPr>
        <p:txBody>
          <a:bodyPr/>
          <a:lstStyle/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>
                <a:solidFill>
                  <a:srgbClr val="FFFFFF"/>
                </a:solidFill>
              </a:defRPr>
            </a:pPr>
            <a:r>
              <a:t>Policy and regulatory environment</a:t>
            </a:r>
          </a:p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>
                <a:solidFill>
                  <a:srgbClr val="FFFFFF"/>
                </a:solidFill>
              </a:defRPr>
            </a:pPr>
            <a:r>
              <a:t>Credit  and Incentives</a:t>
            </a:r>
          </a:p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>
                <a:solidFill>
                  <a:srgbClr val="FFFFFF"/>
                </a:solidFill>
              </a:defRPr>
            </a:pPr>
            <a:r>
              <a:t>Infrastructure and Mechanization</a:t>
            </a:r>
          </a:p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>
                <a:solidFill>
                  <a:srgbClr val="FFFFFF"/>
                </a:solidFill>
              </a:defRPr>
            </a:pPr>
            <a:r>
              <a:t>Market  and supply securities</a:t>
            </a:r>
          </a:p>
        </p:txBody>
      </p:sp>
      <p:pic>
        <p:nvPicPr>
          <p:cNvPr id="40" name="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38486" y="142875"/>
            <a:ext cx="1433252" cy="15795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Image result for symbol for agribusiness.jpg" descr="Image result for symbol for agribusines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8324" y="195262"/>
            <a:ext cx="1535977" cy="14747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4100">
                <a:solidFill>
                  <a:srgbClr val="FFFFFF"/>
                </a:solidFill>
              </a:defRPr>
            </a:lvl1pPr>
          </a:lstStyle>
          <a:p>
            <a:pPr/>
            <a:r>
              <a:t>              DATs Solutions</a:t>
            </a:r>
          </a:p>
        </p:txBody>
      </p:sp>
      <p:sp>
        <p:nvSpPr>
          <p:cNvPr id="44" name="Shape 44"/>
          <p:cNvSpPr/>
          <p:nvPr>
            <p:ph type="body" idx="4294967295"/>
          </p:nvPr>
        </p:nvSpPr>
        <p:spPr>
          <a:xfrm>
            <a:off x="0" y="1736725"/>
            <a:ext cx="10080625" cy="5567363"/>
          </a:xfrm>
          <a:prstGeom prst="rect">
            <a:avLst/>
          </a:prstGeom>
        </p:spPr>
        <p:txBody>
          <a:bodyPr/>
          <a:lstStyle/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 sz="2800">
                <a:solidFill>
                  <a:srgbClr val="FFFFFF"/>
                </a:solidFill>
              </a:defRPr>
            </a:pPr>
          </a:p>
          <a:p>
            <a:pPr marL="280736" indent="-280736">
              <a:buSzPct val="100000"/>
              <a:buChar char="•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 sz="2800">
                <a:solidFill>
                  <a:srgbClr val="FFFFFF"/>
                </a:solidFill>
              </a:defRPr>
            </a:pPr>
            <a:r>
              <a:t> Build data Infrastructure , remote sensing and Agri geo-   mapping tech. to enable data driven decision making and policy</a:t>
            </a:r>
          </a:p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 sz="2800">
                <a:solidFill>
                  <a:srgbClr val="FFFFFF"/>
                </a:solidFill>
              </a:defRPr>
            </a:pPr>
            <a:r>
              <a:t>Create platforms to link farmers to credit, insurance and saving products</a:t>
            </a:r>
          </a:p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 sz="2800">
                <a:solidFill>
                  <a:srgbClr val="FFFFFF"/>
                </a:solidFill>
              </a:defRPr>
            </a:pPr>
            <a:r>
              <a:t>Provision of tools  to help farmers produce high quality, high yield crops, as well as digital platform to sell farm produce</a:t>
            </a:r>
          </a:p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 sz="2800">
                <a:solidFill>
                  <a:srgbClr val="FFFFFF"/>
                </a:solidFill>
              </a:defRPr>
            </a:pPr>
            <a:r>
              <a:t>Provision of CSA tools to deal with climate change</a:t>
            </a:r>
          </a:p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 sz="2800">
                <a:solidFill>
                  <a:srgbClr val="FFFFFF"/>
                </a:solidFill>
              </a:defRPr>
            </a:pPr>
            <a:r>
              <a:t>Provision of platform to deliver information in real -time directly to farmers</a:t>
            </a:r>
          </a:p>
        </p:txBody>
      </p:sp>
      <p:pic>
        <p:nvPicPr>
          <p:cNvPr id="45" name="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7140" y="102098"/>
            <a:ext cx="3661173" cy="15762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4100">
                <a:solidFill>
                  <a:srgbClr val="FFFFFF"/>
                </a:solidFill>
              </a:defRPr>
            </a:lvl1pPr>
          </a:lstStyle>
          <a:p>
            <a:pPr/>
            <a:r>
              <a:t>Action Plan</a:t>
            </a:r>
          </a:p>
        </p:txBody>
      </p:sp>
      <p:graphicFrame>
        <p:nvGraphicFramePr>
          <p:cNvPr id="48" name="Table 48"/>
          <p:cNvGraphicFramePr/>
          <p:nvPr/>
        </p:nvGraphicFramePr>
        <p:xfrm>
          <a:off x="-1588" y="1541462"/>
          <a:ext cx="10080626" cy="565308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359150"/>
                <a:gridCol w="3362325"/>
                <a:gridCol w="3359150"/>
              </a:tblGrid>
              <a:tr h="627062"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Short Term </a:t>
                      </a:r>
                    </a:p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(1-3 years)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Medium Term</a:t>
                      </a:r>
                    </a:p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(3-5 years)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Long Term</a:t>
                      </a:r>
                    </a:p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(5-10 years)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</a:tr>
              <a:tr h="112871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sz="17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Times New Roman"/>
                        </a:rPr>
                        <a:t>Advocacy to all the 3 tiers of Govt. on DATs solutions to Agricultural challenges 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Research and Development on agricultural digital Solutions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sz="17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Times New Roman"/>
                        </a:rPr>
                        <a:t>Provision of  fund for Research , Extension and Development on agricultural  digital Solutions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</a:tr>
              <a:tr h="1128712"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Sensitization and mobilization of groups of Youths and women across the 774LGAs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sz="17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Times New Roman"/>
                        </a:rPr>
                        <a:t>Sensitization and mobilization of groups and Youths across the 774LGAs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</a:tr>
              <a:tr h="1293812"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Capacity Building and Skill development onagricultural  digital literacy for youths and women e.g on  CSA, Geospatial tech 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sz="17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Times New Roman"/>
                        </a:rPr>
                        <a:t>Capacity Building and Skill development on agricultural digital literacy for youths and women e.g CSA,Geospatial tech 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sz="17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Times New Roman"/>
                        </a:rPr>
                        <a:t>Capacity Building and Skill development on agricultural digital literacy for youths and women  e.g CSA,Geospatial tech 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</a:tr>
              <a:tr h="1474787"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Collaboration and Partnership with Private and Public Institutions on DATs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sz="17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Times New Roman"/>
                        </a:rPr>
                        <a:t>Collaboration and Partnership with Private and Public Institutions on DATs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sz="1700">
                          <a:solidFill>
                            <a:srgbClr val="FFFFFF"/>
                          </a:solidFill>
                          <a:latin typeface="+mj-lt"/>
                          <a:ea typeface="+mj-ea"/>
                          <a:cs typeface="+mj-cs"/>
                          <a:sym typeface="Times New Roman"/>
                        </a:rPr>
                        <a:t>Collaboration and Partnership with Private and Public Institutions on DATs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pic>
        <p:nvPicPr>
          <p:cNvPr id="49" name="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2176" y="183083"/>
            <a:ext cx="2401947" cy="13292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 idx="4294967295"/>
          </p:nvPr>
        </p:nvSpPr>
        <p:spPr>
          <a:xfrm>
            <a:off x="504825" y="274637"/>
            <a:ext cx="9070975" cy="1262063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4100">
                <a:solidFill>
                  <a:srgbClr val="FFFFFF"/>
                </a:solidFill>
              </a:defRPr>
            </a:lvl1pPr>
          </a:lstStyle>
          <a:p>
            <a:pPr/>
            <a:r>
              <a:t>Action Plan</a:t>
            </a:r>
          </a:p>
        </p:txBody>
      </p:sp>
      <p:graphicFrame>
        <p:nvGraphicFramePr>
          <p:cNvPr id="52" name="Table 52"/>
          <p:cNvGraphicFramePr/>
          <p:nvPr/>
        </p:nvGraphicFramePr>
        <p:xfrm>
          <a:off x="0" y="1722437"/>
          <a:ext cx="10080625" cy="50292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359150"/>
                <a:gridCol w="3362325"/>
                <a:gridCol w="3359150"/>
              </a:tblGrid>
              <a:tr h="669925"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Short</a:t>
                      </a:r>
                    </a:p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(1-3 years)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Medium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Long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66CC"/>
                    </a:solidFill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Building of Data Infrastructure , remote sensing and mapping technology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Building of Data Infrastructure , remote sensing and mapping technology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</a:tr>
              <a:tr h="1198562"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Provision of necessary  Infrastructure facilities at all levels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Provision of necessary  Infrastructure facilities at all levels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Provision of DATs devices to farmers(Youths and Women) at subsidized rate by govt.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Provision of DATs devices to farmers(Youths and Women) at subsidized rate by govt</a:t>
                      </a: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0099FF"/>
                    </a:solidFill>
                  </a:tcPr>
                </a:tc>
              </a:tr>
              <a:tr h="452437"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1000"/>
                        </a:lnSpc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a:txBody>
                  <a:tcPr marL="46813" marR="46813" marT="46813" marB="46813" anchor="t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3175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pic>
        <p:nvPicPr>
          <p:cNvPr id="53" name="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2215" y="185322"/>
            <a:ext cx="1654724" cy="14406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4100">
                <a:solidFill>
                  <a:srgbClr val="FFFFFF"/>
                </a:solidFill>
              </a:defRPr>
            </a:lvl1pPr>
          </a:lstStyle>
          <a:p>
            <a:pPr/>
            <a:r>
              <a:t>   Opportunities and Barriers</a:t>
            </a:r>
          </a:p>
        </p:txBody>
      </p:sp>
      <p:sp>
        <p:nvSpPr>
          <p:cNvPr id="56" name="Shape 56"/>
          <p:cNvSpPr/>
          <p:nvPr>
            <p:ph type="body" idx="4294967295"/>
          </p:nvPr>
        </p:nvSpPr>
        <p:spPr>
          <a:xfrm>
            <a:off x="503237" y="2165350"/>
            <a:ext cx="9070976" cy="4278313"/>
          </a:xfrm>
          <a:prstGeom prst="rect">
            <a:avLst/>
          </a:prstGeom>
        </p:spPr>
        <p:txBody>
          <a:bodyPr/>
          <a:lstStyle/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>
                <a:solidFill>
                  <a:srgbClr val="FFFFFF"/>
                </a:solidFill>
              </a:defRPr>
            </a:pPr>
            <a:r>
              <a:t>Opportunities- Active youths population, Existing Public/Private Partners, Willingness of Govt to invest in Infrastructure</a:t>
            </a:r>
          </a:p>
          <a:p>
            <a:pPr marL="323850" indent="-219075"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>
                <a:solidFill>
                  <a:srgbClr val="FFFFFF"/>
                </a:solidFill>
              </a:defRPr>
            </a:pPr>
          </a:p>
          <a:p>
            <a:pPr marL="428625" indent="-323850">
              <a:buClr>
                <a:srgbClr val="FFFF00"/>
              </a:buClr>
              <a:buSzPct val="45000"/>
              <a:buFont typeface="Wingdings"/>
              <a:buChar char="●"/>
              <a:tabLst>
                <a:tab pos="419100" algn="l"/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</a:tabLst>
              <a:defRPr>
                <a:solidFill>
                  <a:srgbClr val="FFFFFF"/>
                </a:solidFill>
              </a:defRPr>
            </a:pPr>
            <a:r>
              <a:t>Barriers- Unavailability of funds, Social Cultural Issues, Government Policy Direction, Land use issue, Connectivity, knowledge and Skill gap</a:t>
            </a:r>
          </a:p>
        </p:txBody>
      </p:sp>
      <p:pic>
        <p:nvPicPr>
          <p:cNvPr id="57" name="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182" y="66675"/>
            <a:ext cx="1572729" cy="1603872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image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75548" y="-36977"/>
            <a:ext cx="1218611" cy="1696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 idx="4294967295"/>
          </p:nvPr>
        </p:nvSpPr>
        <p:spPr>
          <a:xfrm>
            <a:off x="503237" y="301625"/>
            <a:ext cx="9070976" cy="1262063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4100">
                <a:solidFill>
                  <a:srgbClr val="FFFFFF"/>
                </a:solidFill>
              </a:defRPr>
            </a:lvl1pPr>
          </a:lstStyle>
          <a:p>
            <a:pPr/>
            <a:r>
              <a:t>            Technical Support Needed</a:t>
            </a:r>
          </a:p>
        </p:txBody>
      </p:sp>
      <p:sp>
        <p:nvSpPr>
          <p:cNvPr id="61" name="Shape 61"/>
          <p:cNvSpPr/>
          <p:nvPr>
            <p:ph type="body" idx="4294967295"/>
          </p:nvPr>
        </p:nvSpPr>
        <p:spPr>
          <a:xfrm>
            <a:off x="503237" y="2165350"/>
            <a:ext cx="9070976" cy="4899025"/>
          </a:xfrm>
          <a:prstGeom prst="rect">
            <a:avLst/>
          </a:prstGeom>
        </p:spPr>
        <p:txBody>
          <a:bodyPr/>
          <a:lstStyle/>
          <a:p>
            <a:pPr marL="557212" indent="-557212">
              <a:buClr>
                <a:srgbClr val="FFFFFF"/>
              </a:buClr>
              <a:buSzPct val="45000"/>
              <a:buFont typeface="Wingdings"/>
              <a:buChar char="●"/>
              <a:tabLst>
                <a:tab pos="546100" algn="l"/>
                <a:tab pos="660400" algn="l"/>
                <a:tab pos="1117600" algn="l"/>
                <a:tab pos="1574800" algn="l"/>
                <a:tab pos="2032000" algn="l"/>
                <a:tab pos="2489200" algn="l"/>
                <a:tab pos="2946400" algn="l"/>
                <a:tab pos="3403600" algn="l"/>
                <a:tab pos="3860800" algn="l"/>
                <a:tab pos="4318000" algn="l"/>
                <a:tab pos="4775200" algn="l"/>
                <a:tab pos="5232400" algn="l"/>
                <a:tab pos="5689600" algn="l"/>
                <a:tab pos="6146800" algn="l"/>
                <a:tab pos="6604000" algn="l"/>
                <a:tab pos="7061200" algn="l"/>
                <a:tab pos="7518400" algn="l"/>
                <a:tab pos="7975600" algn="l"/>
                <a:tab pos="8432800" algn="l"/>
                <a:tab pos="8890000" algn="l"/>
                <a:tab pos="9347200" algn="l"/>
              </a:tabLst>
              <a:defRPr sz="2400">
                <a:solidFill>
                  <a:srgbClr val="FFFFFF"/>
                </a:solidFill>
              </a:defRPr>
            </a:pPr>
            <a:r>
              <a:t>Inclusion of DATs solutions to new Projects/Intervention support,   as well as  restructuring of on-going Projects to include DATs solutions</a:t>
            </a:r>
          </a:p>
          <a:p>
            <a:pPr marL="557212" indent="-557212">
              <a:buClr>
                <a:srgbClr val="FFFFFF"/>
              </a:buClr>
              <a:buSzPct val="45000"/>
              <a:buFont typeface="Wingdings"/>
              <a:buChar char="●"/>
              <a:tabLst>
                <a:tab pos="546100" algn="l"/>
                <a:tab pos="660400" algn="l"/>
                <a:tab pos="1117600" algn="l"/>
                <a:tab pos="1574800" algn="l"/>
                <a:tab pos="2032000" algn="l"/>
                <a:tab pos="2489200" algn="l"/>
                <a:tab pos="2946400" algn="l"/>
                <a:tab pos="3403600" algn="l"/>
                <a:tab pos="3860800" algn="l"/>
                <a:tab pos="4318000" algn="l"/>
                <a:tab pos="4775200" algn="l"/>
                <a:tab pos="5232400" algn="l"/>
                <a:tab pos="5689600" algn="l"/>
                <a:tab pos="6146800" algn="l"/>
                <a:tab pos="6604000" algn="l"/>
                <a:tab pos="7061200" algn="l"/>
                <a:tab pos="7518400" algn="l"/>
                <a:tab pos="7975600" algn="l"/>
                <a:tab pos="8432800" algn="l"/>
                <a:tab pos="8890000" algn="l"/>
                <a:tab pos="9347200" algn="l"/>
              </a:tabLst>
              <a:defRPr sz="2400">
                <a:solidFill>
                  <a:srgbClr val="FFFFFF"/>
                </a:solidFill>
              </a:defRPr>
            </a:pPr>
            <a:r>
              <a:t>Advocacy and Sensitization by Development Partners to Govt officials on the paradigm shift in the agricultural space</a:t>
            </a:r>
          </a:p>
          <a:p>
            <a:pPr marL="557212" indent="-557212">
              <a:buClr>
                <a:srgbClr val="FFFFFF"/>
              </a:buClr>
              <a:buSzPct val="45000"/>
              <a:buFont typeface="Wingdings"/>
              <a:buChar char="●"/>
              <a:tabLst>
                <a:tab pos="546100" algn="l"/>
                <a:tab pos="660400" algn="l"/>
                <a:tab pos="1117600" algn="l"/>
                <a:tab pos="1574800" algn="l"/>
                <a:tab pos="2032000" algn="l"/>
                <a:tab pos="2489200" algn="l"/>
                <a:tab pos="2946400" algn="l"/>
                <a:tab pos="3403600" algn="l"/>
                <a:tab pos="3860800" algn="l"/>
                <a:tab pos="4318000" algn="l"/>
                <a:tab pos="4775200" algn="l"/>
                <a:tab pos="5232400" algn="l"/>
                <a:tab pos="5689600" algn="l"/>
                <a:tab pos="6146800" algn="l"/>
                <a:tab pos="6604000" algn="l"/>
                <a:tab pos="7061200" algn="l"/>
                <a:tab pos="7518400" algn="l"/>
                <a:tab pos="7975600" algn="l"/>
                <a:tab pos="8432800" algn="l"/>
                <a:tab pos="8890000" algn="l"/>
                <a:tab pos="9347200" algn="l"/>
              </a:tabLst>
              <a:defRPr sz="2400">
                <a:solidFill>
                  <a:srgbClr val="FFFFFF"/>
                </a:solidFill>
              </a:defRPr>
            </a:pPr>
            <a:r>
              <a:t>Continuous capacity building of all Stakeholders by Development  partners</a:t>
            </a:r>
          </a:p>
          <a:p>
            <a:pPr marL="557212" indent="-557212">
              <a:buClr>
                <a:srgbClr val="FFFFFF"/>
              </a:buClr>
              <a:buSzPct val="45000"/>
              <a:buFont typeface="Wingdings"/>
              <a:buChar char="●"/>
              <a:tabLst>
                <a:tab pos="546100" algn="l"/>
                <a:tab pos="660400" algn="l"/>
                <a:tab pos="1117600" algn="l"/>
                <a:tab pos="1574800" algn="l"/>
                <a:tab pos="2032000" algn="l"/>
                <a:tab pos="2489200" algn="l"/>
                <a:tab pos="2946400" algn="l"/>
                <a:tab pos="3403600" algn="l"/>
                <a:tab pos="3860800" algn="l"/>
                <a:tab pos="4318000" algn="l"/>
                <a:tab pos="4775200" algn="l"/>
                <a:tab pos="5232400" algn="l"/>
                <a:tab pos="5689600" algn="l"/>
                <a:tab pos="6146800" algn="l"/>
                <a:tab pos="6604000" algn="l"/>
                <a:tab pos="7061200" algn="l"/>
                <a:tab pos="7518400" algn="l"/>
                <a:tab pos="7975600" algn="l"/>
                <a:tab pos="8432800" algn="l"/>
                <a:tab pos="8890000" algn="l"/>
                <a:tab pos="9347200" algn="l"/>
              </a:tabLst>
              <a:defRPr sz="2400">
                <a:solidFill>
                  <a:srgbClr val="FFFFFF"/>
                </a:solidFill>
              </a:defRPr>
            </a:pPr>
            <a:r>
              <a:t>Experience sharing and follow up on  the Knowledge exchange on Digital Agriculture</a:t>
            </a:r>
          </a:p>
          <a:p>
            <a:pPr marL="557212" indent="-557212">
              <a:buClr>
                <a:srgbClr val="FFFFFF"/>
              </a:buClr>
              <a:buSzPct val="45000"/>
              <a:buFont typeface="Wingdings"/>
              <a:buChar char="●"/>
              <a:tabLst>
                <a:tab pos="546100" algn="l"/>
                <a:tab pos="660400" algn="l"/>
                <a:tab pos="1117600" algn="l"/>
                <a:tab pos="1574800" algn="l"/>
                <a:tab pos="2032000" algn="l"/>
                <a:tab pos="2489200" algn="l"/>
                <a:tab pos="2946400" algn="l"/>
                <a:tab pos="3403600" algn="l"/>
                <a:tab pos="3860800" algn="l"/>
                <a:tab pos="4318000" algn="l"/>
                <a:tab pos="4775200" algn="l"/>
                <a:tab pos="5232400" algn="l"/>
                <a:tab pos="5689600" algn="l"/>
                <a:tab pos="6146800" algn="l"/>
                <a:tab pos="6604000" algn="l"/>
                <a:tab pos="7061200" algn="l"/>
                <a:tab pos="7518400" algn="l"/>
                <a:tab pos="7975600" algn="l"/>
                <a:tab pos="8432800" algn="l"/>
                <a:tab pos="8890000" algn="l"/>
                <a:tab pos="9347200" algn="l"/>
              </a:tabLst>
              <a:defRPr sz="2400">
                <a:solidFill>
                  <a:srgbClr val="FFFFFF"/>
                </a:solidFill>
              </a:defRPr>
            </a:pPr>
            <a:r>
              <a:t>Provision of  Govt. support to start up and incubation.</a:t>
            </a:r>
          </a:p>
        </p:txBody>
      </p:sp>
      <p:pic>
        <p:nvPicPr>
          <p:cNvPr id="62" name="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94" y="123325"/>
            <a:ext cx="2032928" cy="15243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887" y="1951037"/>
            <a:ext cx="9837738" cy="487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36800" y="165100"/>
            <a:ext cx="4762500" cy="1428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9pPr>
      </a:lst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9pPr>
      </a:lstStyle>
    </a:lnDef>
    <a:txDef>
      <a:spPr>
        <a:noFill/>
        <a:ln w="12700" cap="flat">
          <a:noFill/>
          <a:miter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9pPr>
      </a:lstStyle>
    </a:txDef>
  </a:objectDefaul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9pPr>
      </a:lst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9pPr>
      </a:lstStyle>
    </a:lnDef>
    <a:txDef>
      <a:spPr>
        <a:noFill/>
        <a:ln w="12700" cap="flat">
          <a:noFill/>
          <a:miter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FontTx/>
          <a:buNone/>
          <a:defRPr kumimoji="0" sz="1800" b="0" i="0" u="none" strike="noStrike" cap="none" spc="0" normalizeH="0" baseline="0">
            <a:solidFill>
              <a:srgbClr val="000000"/>
            </a:solidFill>
            <a:effectLst/>
            <a:uFillTx/>
          </a:defRPr>
        </a:lvl9pPr>
      </a:lstStyle>
    </a:txDef>
  </a:objectDefaul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0</ep:Words>
  <ep:PresentationFormat/>
  <ep:Paragraphs>0</ep:Paragraphs>
  <ep:Slides>9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ep:HeadingPairs>
  <ep:TitlesOfParts>
    <vt:vector size="10" baseType="lpstr">
      <vt:lpstr>Office Theme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GKEDC</cp:lastModifiedBy>
  <dcterms:modified xsi:type="dcterms:W3CDTF">2019-08-29T23:44:17.273</dcterms:modified>
  <cp:revision>1</cp:revision>
  <cp:version/>
</cp:coreProperties>
</file>